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sldIdLst>
    <p:sldId id="257" r:id="rId2"/>
    <p:sldId id="267" r:id="rId3"/>
    <p:sldId id="258" r:id="rId4"/>
    <p:sldId id="262" r:id="rId5"/>
    <p:sldId id="264" r:id="rId6"/>
    <p:sldId id="265" r:id="rId7"/>
    <p:sldId id="266" r:id="rId8"/>
    <p:sldId id="268" r:id="rId9"/>
    <p:sldId id="270" r:id="rId10"/>
    <p:sldId id="269"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F6EB28-7C3A-482E-9F01-F5B3C9C3512C}" type="datetime1">
              <a:rPr lang="en-US" smtClean="0"/>
              <a:pPr/>
              <a:t>4/18/2023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72795863-2509-495E-A4D3-2D1EB08AA326}" type="slidenum">
              <a:rPr lang="en-US" smtClean="0"/>
              <a:pPr/>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73648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A1417C-CA97-4532-9D04-41AF4EE017FA}" type="datetime1">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pPr/>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165105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B9166-FED1-4F98-BF9A-6BAE620783C7}" type="datetime1">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pPr/>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743576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5FB94A-2270-4514-AFC7-58285840288B}" type="datetime1">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pPr/>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521953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9B5FFD-77DD-4A26-8FB4-BEF7FEAE09A4}" type="datetime1">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pPr/>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681699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D350ED-5A6F-4EEF-8F9D-1EE013715878}" type="datetime1">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95863-2509-495E-A4D3-2D1EB08AA326}" type="slidenum">
              <a:rPr lang="en-US" smtClean="0"/>
              <a:pPr/>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11168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B61459-54E3-436A-9594-D0DBFCDD67C8}" type="datetime1">
              <a:rPr lang="en-US" smtClean="0"/>
              <a:pPr/>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95863-2509-495E-A4D3-2D1EB08AA326}" type="slidenum">
              <a:rPr lang="en-US" smtClean="0"/>
              <a:pPr/>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961500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B5A796-0741-41D1-B56A-6D1921F76EB2}" type="datetime1">
              <a:rPr lang="en-US" smtClean="0"/>
              <a:pPr/>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95863-2509-495E-A4D3-2D1EB08AA326}" type="slidenum">
              <a:rPr lang="en-US" smtClean="0"/>
              <a:pPr/>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56142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3509AE-9055-4E20-A327-B63B67366A64}" type="datetime1">
              <a:rPr lang="en-US" smtClean="0"/>
              <a:pPr/>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p14="http://schemas.microsoft.com/office/powerpoint/2010/main" xmlns="" val="2419571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7E26C2-068F-4130-A6AD-066D8F3A2A62}" type="datetime1">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95863-2509-495E-A4D3-2D1EB08AA326}" type="slidenum">
              <a:rPr lang="en-US" smtClean="0"/>
              <a:pPr/>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26142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337989A-33FB-4B27-85CB-0C99726C874C}" type="datetime1">
              <a:rPr lang="en-US" smtClean="0"/>
              <a:pPr/>
              <a:t>4/18/2023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72795863-2509-495E-A4D3-2D1EB08AA326}" type="slidenum">
              <a:rPr lang="en-US" smtClean="0"/>
              <a:pPr/>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996495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124E6C2-0152-43DE-B61F-2E64A258D51C}" type="datetimeFigureOut">
              <a:rPr lang="en-US" smtClean="0"/>
              <a:pPr/>
              <a:t>4/18/2023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56A3977-A705-44B1-85DE-8E786BE93668}" type="slidenum">
              <a:rPr lang="en-US" smtClean="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471130469"/>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2343" y="381001"/>
            <a:ext cx="9985828"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RUNGTA COLLEGE OF DENTAL SCIENCES &amp; RESEARCH </a:t>
            </a:r>
          </a:p>
        </p:txBody>
      </p:sp>
      <p:sp>
        <p:nvSpPr>
          <p:cNvPr id="4" name="TextBox 3"/>
          <p:cNvSpPr txBox="1"/>
          <p:nvPr/>
        </p:nvSpPr>
        <p:spPr>
          <a:xfrm>
            <a:off x="145141" y="2467428"/>
            <a:ext cx="8980197" cy="954107"/>
          </a:xfrm>
          <a:prstGeom prst="rect">
            <a:avLst/>
          </a:prstGeom>
          <a:noFill/>
        </p:spPr>
        <p:txBody>
          <a:bodyPr wrap="square" rtlCol="0">
            <a:spAutoFit/>
          </a:bodyPr>
          <a:lstStyle/>
          <a:p>
            <a:pPr lvl="0">
              <a:defRPr/>
            </a:pPr>
            <a:r>
              <a:rPr kumimoji="0" lang="en-US" sz="28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TITLE OF THE TOPIC- </a:t>
            </a:r>
            <a:r>
              <a:rPr lang="en-US" sz="2800" dirty="0" smtClean="0">
                <a:solidFill>
                  <a:prstClr val="black"/>
                </a:solidFill>
                <a:latin typeface="Book Antiqua" panose="02040602050305030304" pitchFamily="18" charset="0"/>
              </a:rPr>
              <a:t>CLASS </a:t>
            </a:r>
            <a:r>
              <a:rPr lang="en-US" sz="2800" dirty="0">
                <a:solidFill>
                  <a:prstClr val="black"/>
                </a:solidFill>
                <a:latin typeface="Book Antiqua" panose="02040602050305030304" pitchFamily="18" charset="0"/>
              </a:rPr>
              <a:t>1 &amp; CLASS II CAVITY PREPERATION FOR AMALGAM</a:t>
            </a:r>
            <a:endParaRPr kumimoji="0" lang="en-US" sz="28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endParaRPr>
          </a:p>
        </p:txBody>
      </p:sp>
      <p:sp>
        <p:nvSpPr>
          <p:cNvPr id="6" name="TextBox 5"/>
          <p:cNvSpPr txBox="1"/>
          <p:nvPr/>
        </p:nvSpPr>
        <p:spPr>
          <a:xfrm>
            <a:off x="268514" y="5229808"/>
            <a:ext cx="11393714"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Book Antiqua" panose="02040602050305030304" pitchFamily="18" charset="0"/>
                <a:ea typeface="+mn-ea"/>
                <a:cs typeface="+mn-cs"/>
              </a:rPr>
              <a:t>DEPARTMENT OF – CONSERVATIVE DENTISTRY AND ENDODONTICS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xmlns="" val="0"/>
              </a:ext>
            </a:extLst>
          </a:blip>
          <a:srcRect l="15781" r="15781"/>
          <a:stretch/>
        </p:blipFill>
        <p:spPr>
          <a:xfrm>
            <a:off x="0" y="-14515"/>
            <a:ext cx="1857828" cy="2114550"/>
          </a:xfrm>
          <a:prstGeom prst="rect">
            <a:avLst/>
          </a:prstGeom>
        </p:spPr>
      </p:pic>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2795863-2509-495E-A4D3-2D1EB08AA32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REFERENCES</a:t>
            </a:r>
            <a:r>
              <a:rPr lang="en-US" dirty="0"/>
              <a:t> </a:t>
            </a:r>
            <a:br>
              <a:rPr lang="en-US" dirty="0"/>
            </a:br>
            <a:r>
              <a:rPr lang="en-US" sz="2200" b="1" dirty="0">
                <a:latin typeface="Times New Roman" panose="02020603050405020304" pitchFamily="18" charset="0"/>
                <a:cs typeface="Times New Roman" panose="02020603050405020304" pitchFamily="18" charset="0"/>
              </a:rPr>
              <a:t>NAME OF THE BOOK WITH EDITION AND PAGE NUMBERS </a:t>
            </a:r>
            <a:br>
              <a:rPr lang="en-US" sz="2200" b="1" dirty="0">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cs typeface="Times New Roman" panose="02020603050405020304" pitchFamily="18" charset="0"/>
              </a:rPr>
              <a:t> ARTICLE ARE TO BE MENTIONED IF NEEDED</a:t>
            </a:r>
            <a:endParaRPr lang="en-US" sz="2200" dirty="0"/>
          </a:p>
        </p:txBody>
      </p:sp>
      <p:sp>
        <p:nvSpPr>
          <p:cNvPr id="3" name="Slide Number Placeholder 2"/>
          <p:cNvSpPr>
            <a:spLocks noGrp="1"/>
          </p:cNvSpPr>
          <p:nvPr>
            <p:ph type="sldNum" sz="quarter" idx="12"/>
          </p:nvPr>
        </p:nvSpPr>
        <p:spPr/>
        <p:txBody>
          <a:bodyPr/>
          <a:lstStyle/>
          <a:p>
            <a:fld id="{72795863-2509-495E-A4D3-2D1EB08AA326}" type="slidenum">
              <a:rPr lang="en-US" smtClean="0"/>
              <a:pPr/>
              <a:t>10</a:t>
            </a:fld>
            <a:endParaRPr lang="en-US"/>
          </a:p>
        </p:txBody>
      </p:sp>
      <p:sp>
        <p:nvSpPr>
          <p:cNvPr id="5" name="TextBox 4">
            <a:extLst>
              <a:ext uri="{FF2B5EF4-FFF2-40B4-BE49-F238E27FC236}">
                <a16:creationId xmlns:a16="http://schemas.microsoft.com/office/drawing/2014/main" xmlns="" id="{57FBA6F5-439B-989C-F49C-B97FD1F14CE1}"/>
              </a:ext>
            </a:extLst>
          </p:cNvPr>
          <p:cNvSpPr txBox="1"/>
          <p:nvPr/>
        </p:nvSpPr>
        <p:spPr>
          <a:xfrm>
            <a:off x="1451579" y="2493220"/>
            <a:ext cx="6102220" cy="369332"/>
          </a:xfrm>
          <a:prstGeom prst="rect">
            <a:avLst/>
          </a:prstGeom>
          <a:noFill/>
        </p:spPr>
        <p:txBody>
          <a:bodyPr wrap="square">
            <a:spAutoFit/>
          </a:bodyPr>
          <a:lstStyle/>
          <a:p>
            <a:r>
              <a:rPr lang="en-US" dirty="0"/>
              <a:t>STURDEVANTS 7TH EDITION </a:t>
            </a:r>
          </a:p>
        </p:txBody>
      </p:sp>
    </p:spTree>
    <p:extLst>
      <p:ext uri="{BB962C8B-B14F-4D97-AF65-F5344CB8AC3E}">
        <p14:creationId xmlns:p14="http://schemas.microsoft.com/office/powerpoint/2010/main" xmlns="" val="154612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38200" y="4760686"/>
            <a:ext cx="10831286" cy="14149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dirty="0">
                <a:latin typeface="Times New Roman" panose="02020603050405020304" pitchFamily="18" charset="0"/>
                <a:cs typeface="Times New Roman" panose="02020603050405020304" pitchFamily="18" charset="0"/>
              </a:rPr>
              <a:t>THANK YOU </a:t>
            </a:r>
            <a:endParaRPr lang="en-US" dirty="0"/>
          </a:p>
        </p:txBody>
      </p:sp>
      <p:sp>
        <p:nvSpPr>
          <p:cNvPr id="2" name="Slide Number Placeholder 1"/>
          <p:cNvSpPr>
            <a:spLocks noGrp="1"/>
          </p:cNvSpPr>
          <p:nvPr>
            <p:ph type="sldNum" sz="quarter" idx="12"/>
          </p:nvPr>
        </p:nvSpPr>
        <p:spPr/>
        <p:txBody>
          <a:bodyPr/>
          <a:lstStyle/>
          <a:p>
            <a:fld id="{72795863-2509-495E-A4D3-2D1EB08AA326}" type="slidenum">
              <a:rPr lang="en-US" smtClean="0"/>
              <a:pPr/>
              <a:t>11</a:t>
            </a:fld>
            <a:endParaRPr lang="en-US"/>
          </a:p>
        </p:txBody>
      </p:sp>
    </p:spTree>
    <p:extLst>
      <p:ext uri="{BB962C8B-B14F-4D97-AF65-F5344CB8AC3E}">
        <p14:creationId xmlns:p14="http://schemas.microsoft.com/office/powerpoint/2010/main" xmlns="" val="321978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4971" y="609603"/>
            <a:ext cx="9260115" cy="1103091"/>
          </a:xfrm>
        </p:spPr>
        <p:txBody>
          <a:bodyPr>
            <a:normAutofit/>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1363912857"/>
              </p:ext>
            </p:extLst>
          </p:nvPr>
        </p:nvGraphicFramePr>
        <p:xfrm>
          <a:off x="711201" y="2612570"/>
          <a:ext cx="10232570" cy="1817996"/>
        </p:xfrm>
        <a:graphic>
          <a:graphicData uri="http://schemas.openxmlformats.org/drawingml/2006/table">
            <a:tbl>
              <a:tblPr firstRow="1" bandRow="1">
                <a:tableStyleId>{5C22544A-7EE6-4342-B048-85BDC9FD1C3A}</a:tableStyleId>
              </a:tblPr>
              <a:tblGrid>
                <a:gridCol w="2700665">
                  <a:extLst>
                    <a:ext uri="{9D8B030D-6E8A-4147-A177-3AD203B41FA5}">
                      <a16:colId xmlns:a16="http://schemas.microsoft.com/office/drawing/2014/main" xmlns="" val="946123654"/>
                    </a:ext>
                  </a:extLst>
                </a:gridCol>
                <a:gridCol w="4459236">
                  <a:extLst>
                    <a:ext uri="{9D8B030D-6E8A-4147-A177-3AD203B41FA5}">
                      <a16:colId xmlns:a16="http://schemas.microsoft.com/office/drawing/2014/main" xmlns="" val="2411658997"/>
                    </a:ext>
                  </a:extLst>
                </a:gridCol>
                <a:gridCol w="3072669">
                  <a:extLst>
                    <a:ext uri="{9D8B030D-6E8A-4147-A177-3AD203B41FA5}">
                      <a16:colId xmlns:a16="http://schemas.microsoft.com/office/drawing/2014/main" xmlns="" val="3411213719"/>
                    </a:ext>
                  </a:extLst>
                </a:gridCol>
              </a:tblGrid>
              <a:tr h="454499">
                <a:tc>
                  <a:txBody>
                    <a:bodyPr/>
                    <a:lstStyle/>
                    <a:p>
                      <a:r>
                        <a:rPr lang="en-US" dirty="0"/>
                        <a:t>Core areas* </a:t>
                      </a:r>
                    </a:p>
                  </a:txBody>
                  <a:tcPr/>
                </a:tc>
                <a:tc>
                  <a:txBody>
                    <a:bodyPr/>
                    <a:lstStyle/>
                    <a:p>
                      <a:r>
                        <a:rPr lang="en-US" dirty="0"/>
                        <a:t>Domain</a:t>
                      </a:r>
                      <a:r>
                        <a:rPr lang="en-US" baseline="0" dirty="0"/>
                        <a:t> **</a:t>
                      </a:r>
                      <a:endParaRPr lang="en-US" dirty="0"/>
                    </a:p>
                  </a:txBody>
                  <a:tcPr/>
                </a:tc>
                <a:tc>
                  <a:txBody>
                    <a:bodyPr/>
                    <a:lstStyle/>
                    <a:p>
                      <a:r>
                        <a:rPr lang="en-US" dirty="0"/>
                        <a:t>Category #</a:t>
                      </a:r>
                    </a:p>
                  </a:txBody>
                  <a:tcPr/>
                </a:tc>
                <a:extLst>
                  <a:ext uri="{0D108BD9-81ED-4DB2-BD59-A6C34878D82A}">
                    <a16:rowId xmlns:a16="http://schemas.microsoft.com/office/drawing/2014/main" xmlns="" val="868424398"/>
                  </a:ext>
                </a:extLst>
              </a:tr>
              <a:tr h="454499">
                <a:tc>
                  <a:txBody>
                    <a:bodyPr/>
                    <a:lstStyle/>
                    <a:p>
                      <a:r>
                        <a:rPr lang="en-US" dirty="0"/>
                        <a:t>Introduction </a:t>
                      </a:r>
                    </a:p>
                  </a:txBody>
                  <a:tcPr/>
                </a:tc>
                <a:tc>
                  <a:txBody>
                    <a:bodyPr/>
                    <a:lstStyle/>
                    <a:p>
                      <a:r>
                        <a:rPr lang="en-US" dirty="0"/>
                        <a:t>Cognitive </a:t>
                      </a:r>
                    </a:p>
                  </a:txBody>
                  <a:tcPr/>
                </a:tc>
                <a:tc>
                  <a:txBody>
                    <a:bodyPr/>
                    <a:lstStyle/>
                    <a:p>
                      <a:r>
                        <a:rPr lang="en-US" dirty="0"/>
                        <a:t>Must know</a:t>
                      </a:r>
                    </a:p>
                  </a:txBody>
                  <a:tcPr/>
                </a:tc>
                <a:extLst>
                  <a:ext uri="{0D108BD9-81ED-4DB2-BD59-A6C34878D82A}">
                    <a16:rowId xmlns:a16="http://schemas.microsoft.com/office/drawing/2014/main" xmlns="" val="3586572506"/>
                  </a:ext>
                </a:extLst>
              </a:tr>
              <a:tr h="454499">
                <a:tc>
                  <a:txBody>
                    <a:bodyPr/>
                    <a:lstStyle/>
                    <a:p>
                      <a:r>
                        <a:rPr lang="en-US" dirty="0"/>
                        <a:t>Method </a:t>
                      </a:r>
                    </a:p>
                  </a:txBody>
                  <a:tcPr/>
                </a:tc>
                <a:tc>
                  <a:txBody>
                    <a:bodyPr/>
                    <a:lstStyle/>
                    <a:p>
                      <a:r>
                        <a:rPr lang="en-US" dirty="0"/>
                        <a:t>Psychomotor </a:t>
                      </a:r>
                    </a:p>
                  </a:txBody>
                  <a:tcPr/>
                </a:tc>
                <a:tc>
                  <a:txBody>
                    <a:bodyPr/>
                    <a:lstStyle/>
                    <a:p>
                      <a:r>
                        <a:rPr lang="en-US" dirty="0"/>
                        <a:t>Must know </a:t>
                      </a:r>
                    </a:p>
                  </a:txBody>
                  <a:tcPr/>
                </a:tc>
                <a:extLst>
                  <a:ext uri="{0D108BD9-81ED-4DB2-BD59-A6C34878D82A}">
                    <a16:rowId xmlns:a16="http://schemas.microsoft.com/office/drawing/2014/main" xmlns="" val="2359924706"/>
                  </a:ext>
                </a:extLst>
              </a:tr>
              <a:tr h="454499">
                <a:tc>
                  <a:txBody>
                    <a:bodyPr/>
                    <a:lstStyle/>
                    <a:p>
                      <a:r>
                        <a:rPr lang="en-US" dirty="0"/>
                        <a:t>Armamentarium </a:t>
                      </a:r>
                    </a:p>
                  </a:txBody>
                  <a:tcPr/>
                </a:tc>
                <a:tc>
                  <a:txBody>
                    <a:bodyPr/>
                    <a:lstStyle/>
                    <a:p>
                      <a:r>
                        <a:rPr lang="en-US" dirty="0"/>
                        <a:t>Cognitive </a:t>
                      </a:r>
                    </a:p>
                  </a:txBody>
                  <a:tcPr/>
                </a:tc>
                <a:tc>
                  <a:txBody>
                    <a:bodyPr/>
                    <a:lstStyle/>
                    <a:p>
                      <a:r>
                        <a:rPr lang="en-US" dirty="0"/>
                        <a:t>Must know</a:t>
                      </a:r>
                    </a:p>
                  </a:txBody>
                  <a:tcPr/>
                </a:tc>
                <a:extLst>
                  <a:ext uri="{0D108BD9-81ED-4DB2-BD59-A6C34878D82A}">
                    <a16:rowId xmlns:a16="http://schemas.microsoft.com/office/drawing/2014/main" xmlns="" val="2577297493"/>
                  </a:ext>
                </a:extLst>
              </a:tr>
            </a:tbl>
          </a:graphicData>
        </a:graphic>
      </p:graphicFrame>
      <p:sp>
        <p:nvSpPr>
          <p:cNvPr id="3" name="TextBox 2"/>
          <p:cNvSpPr txBox="1"/>
          <p:nvPr/>
        </p:nvSpPr>
        <p:spPr>
          <a:xfrm>
            <a:off x="856343" y="4743275"/>
            <a:ext cx="8287656"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a:t>*Subtopic of importance</a:t>
            </a:r>
          </a:p>
          <a:p>
            <a:pPr marL="285750" indent="-285750">
              <a:buFont typeface="Arial" panose="020B0604020202020204" pitchFamily="34" charset="0"/>
              <a:buChar char="•"/>
            </a:pPr>
            <a:r>
              <a:rPr lang="en-US" sz="2800" dirty="0"/>
              <a:t>**  Cognitive, Psychomotor   or Affective </a:t>
            </a:r>
          </a:p>
          <a:p>
            <a:pPr marL="285750" indent="-285750">
              <a:buFont typeface="Arial" panose="020B0604020202020204" pitchFamily="34" charset="0"/>
              <a:buChar char="•"/>
            </a:pPr>
            <a:r>
              <a:rPr lang="en-US" sz="2800" dirty="0"/>
              <a:t># Must know , Nice to know  &amp; Desire to know </a:t>
            </a:r>
          </a:p>
          <a:p>
            <a:r>
              <a:rPr lang="en-US" sz="2800" dirty="0"/>
              <a:t>( Table to be prepared as per the above format )</a:t>
            </a:r>
          </a:p>
        </p:txBody>
      </p:sp>
      <p:sp>
        <p:nvSpPr>
          <p:cNvPr id="4" name="Rectangle 3"/>
          <p:cNvSpPr/>
          <p:nvPr/>
        </p:nvSpPr>
        <p:spPr>
          <a:xfrm>
            <a:off x="1175656" y="1878767"/>
            <a:ext cx="9797143"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pPr/>
              <a:t>2</a:t>
            </a:fld>
            <a:endParaRPr lang="en-US"/>
          </a:p>
        </p:txBody>
      </p:sp>
    </p:spTree>
    <p:extLst>
      <p:ext uri="{BB962C8B-B14F-4D97-AF65-F5344CB8AC3E}">
        <p14:creationId xmlns:p14="http://schemas.microsoft.com/office/powerpoint/2010/main" xmlns="" val="399471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A904F7C-A831-0AD9-CBEB-8ADF9280C0A1}"/>
              </a:ext>
            </a:extLst>
          </p:cNvPr>
          <p:cNvSpPr txBox="1"/>
          <p:nvPr/>
        </p:nvSpPr>
        <p:spPr>
          <a:xfrm>
            <a:off x="1539551" y="1222310"/>
            <a:ext cx="7977673" cy="4031873"/>
          </a:xfrm>
          <a:prstGeom prst="rect">
            <a:avLst/>
          </a:prstGeom>
          <a:noFill/>
        </p:spPr>
        <p:txBody>
          <a:bodyPr wrap="square" rtlCol="0">
            <a:spAutoFit/>
          </a:bodyPr>
          <a:lstStyle/>
          <a:p>
            <a:r>
              <a:rPr lang="en-US" sz="2800" dirty="0"/>
              <a:t>CONTENTS</a:t>
            </a:r>
          </a:p>
          <a:p>
            <a:endParaRPr lang="en-US" dirty="0"/>
          </a:p>
          <a:p>
            <a:endParaRPr lang="en-US" dirty="0"/>
          </a:p>
          <a:p>
            <a:pPr marL="285750" indent="-285750">
              <a:buFont typeface="Arial" panose="020B0604020202020204" pitchFamily="34" charset="0"/>
              <a:buChar char="•"/>
            </a:pPr>
            <a:r>
              <a:rPr lang="en-US" sz="2400" dirty="0"/>
              <a:t>SIMPLE BOX PREPARATION</a:t>
            </a:r>
          </a:p>
          <a:p>
            <a:pPr marL="285750" indent="-285750">
              <a:buFont typeface="Arial" panose="020B0604020202020204" pitchFamily="34" charset="0"/>
              <a:buChar char="•"/>
            </a:pPr>
            <a:r>
              <a:rPr lang="en-US" sz="2400" dirty="0"/>
              <a:t>SLOT PREPARATION</a:t>
            </a:r>
          </a:p>
          <a:p>
            <a:pPr marL="285750" indent="-285750">
              <a:buFont typeface="Arial" panose="020B0604020202020204" pitchFamily="34" charset="0"/>
              <a:buChar char="•"/>
            </a:pPr>
            <a:r>
              <a:rPr lang="en-US" sz="2400" dirty="0"/>
              <a:t>CONSERVATIVE DESIGNS</a:t>
            </a:r>
          </a:p>
          <a:p>
            <a:pPr marL="285750" indent="-285750">
              <a:buFont typeface="Arial" panose="020B0604020202020204" pitchFamily="34" charset="0"/>
              <a:buChar char="•"/>
            </a:pPr>
            <a:r>
              <a:rPr lang="en-US" sz="2400" dirty="0"/>
              <a:t>MODIFICATIONS TO PRESERVE AESTHETICS</a:t>
            </a:r>
          </a:p>
          <a:p>
            <a:pPr marL="285750" indent="-285750">
              <a:buFont typeface="Arial" panose="020B0604020202020204" pitchFamily="34" charset="0"/>
              <a:buChar char="•"/>
            </a:pPr>
            <a:r>
              <a:rPr lang="en-US" sz="2400" dirty="0"/>
              <a:t>MODIFICATIONS OF ROTATED TEETH</a:t>
            </a:r>
          </a:p>
          <a:p>
            <a:pPr marL="285750" indent="-285750">
              <a:buFont typeface="Arial" panose="020B0604020202020204" pitchFamily="34" charset="0"/>
              <a:buChar char="•"/>
            </a:pPr>
            <a:r>
              <a:rPr lang="en-US" sz="2400" dirty="0"/>
              <a:t>ADJOINING RESTORATIONS</a:t>
            </a:r>
          </a:p>
          <a:p>
            <a:pPr marL="285750" indent="-285750">
              <a:buFont typeface="Arial" panose="020B0604020202020204" pitchFamily="34" charset="0"/>
              <a:buChar char="•"/>
            </a:pPr>
            <a:r>
              <a:rPr lang="en-US" sz="2400" dirty="0"/>
              <a:t>MODIFICATIONS FOR ABUTMENT TOOTH</a:t>
            </a:r>
          </a:p>
          <a:p>
            <a:pPr marL="285750" indent="-285750">
              <a:buFont typeface="Arial" panose="020B0604020202020204" pitchFamily="34" charset="0"/>
              <a:buChar char="•"/>
            </a:pPr>
            <a:r>
              <a:rPr lang="en-US" sz="2400" dirty="0"/>
              <a:t>CUSP CAPPING</a:t>
            </a:r>
          </a:p>
        </p:txBody>
      </p:sp>
    </p:spTree>
    <p:extLst>
      <p:ext uri="{BB962C8B-B14F-4D97-AF65-F5344CB8AC3E}">
        <p14:creationId xmlns:p14="http://schemas.microsoft.com/office/powerpoint/2010/main" xmlns="" val="1531808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92E564EE-707E-00BD-248D-5A426672A673}"/>
              </a:ext>
            </a:extLst>
          </p:cNvPr>
          <p:cNvPicPr>
            <a:picLocks noChangeAspect="1"/>
          </p:cNvPicPr>
          <p:nvPr/>
        </p:nvPicPr>
        <p:blipFill>
          <a:blip r:embed="rId2"/>
          <a:stretch>
            <a:fillRect/>
          </a:stretch>
        </p:blipFill>
        <p:spPr>
          <a:xfrm>
            <a:off x="1204177" y="1056198"/>
            <a:ext cx="6480610" cy="640135"/>
          </a:xfrm>
          <a:prstGeom prst="rect">
            <a:avLst/>
          </a:prstGeom>
        </p:spPr>
      </p:pic>
      <p:sp>
        <p:nvSpPr>
          <p:cNvPr id="5" name="TextBox 4">
            <a:extLst>
              <a:ext uri="{FF2B5EF4-FFF2-40B4-BE49-F238E27FC236}">
                <a16:creationId xmlns:a16="http://schemas.microsoft.com/office/drawing/2014/main" xmlns="" id="{BF04CAD9-F68E-D55E-0CAE-8555FA7388FA}"/>
              </a:ext>
            </a:extLst>
          </p:cNvPr>
          <p:cNvSpPr txBox="1"/>
          <p:nvPr/>
        </p:nvSpPr>
        <p:spPr>
          <a:xfrm>
            <a:off x="1987420" y="2164616"/>
            <a:ext cx="7193902" cy="3416320"/>
          </a:xfrm>
          <a:prstGeom prst="rect">
            <a:avLst/>
          </a:prstGeom>
          <a:noFill/>
        </p:spPr>
        <p:txBody>
          <a:bodyPr wrap="square">
            <a:spAutoFit/>
          </a:bodyPr>
          <a:lstStyle/>
          <a:p>
            <a:pPr marL="285750" indent="-285750">
              <a:buFont typeface="Arial" panose="020B0604020202020204" pitchFamily="34" charset="0"/>
              <a:buChar char="•"/>
            </a:pPr>
            <a:r>
              <a:rPr lang="en-US" sz="2400" dirty="0"/>
              <a:t>To preserve the esthetics in the critical area during a </a:t>
            </a:r>
            <a:r>
              <a:rPr lang="en-US" sz="2400" dirty="0" err="1"/>
              <a:t>mesio</a:t>
            </a:r>
            <a:r>
              <a:rPr lang="en-US" sz="2400" dirty="0"/>
              <a:t>-occlusal cavity preparation , the facial wall of the mesial box should be prepared straight , </a:t>
            </a:r>
            <a:r>
              <a:rPr lang="en-US" sz="2400" dirty="0" err="1"/>
              <a:t>i.e</a:t>
            </a:r>
            <a:r>
              <a:rPr lang="en-US" sz="2400" dirty="0"/>
              <a:t> parallel to the long axis of the tooth rather than gingivally divergent .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Another modification is to avoid breaking the facial contact whenever caries is limited only to the </a:t>
            </a:r>
            <a:r>
              <a:rPr lang="en-US" sz="2400" dirty="0" err="1"/>
              <a:t>mesio</a:t>
            </a:r>
            <a:r>
              <a:rPr lang="en-US" sz="2400" dirty="0"/>
              <a:t>-lingual </a:t>
            </a:r>
            <a:r>
              <a:rPr lang="en-US" sz="2400" dirty="0" err="1"/>
              <a:t>embrassure</a:t>
            </a:r>
            <a:r>
              <a:rPr lang="en-US" sz="2400" dirty="0"/>
              <a:t>.</a:t>
            </a:r>
          </a:p>
        </p:txBody>
      </p:sp>
    </p:spTree>
    <p:extLst>
      <p:ext uri="{BB962C8B-B14F-4D97-AF65-F5344CB8AC3E}">
        <p14:creationId xmlns:p14="http://schemas.microsoft.com/office/powerpoint/2010/main" xmlns="" val="187616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44662BE9-399C-10EC-221A-4327F50ACBF3}"/>
              </a:ext>
            </a:extLst>
          </p:cNvPr>
          <p:cNvPicPr>
            <a:picLocks noChangeAspect="1"/>
          </p:cNvPicPr>
          <p:nvPr/>
        </p:nvPicPr>
        <p:blipFill>
          <a:blip r:embed="rId2"/>
          <a:stretch>
            <a:fillRect/>
          </a:stretch>
        </p:blipFill>
        <p:spPr>
          <a:xfrm>
            <a:off x="1165075" y="1009545"/>
            <a:ext cx="4468755" cy="640135"/>
          </a:xfrm>
          <a:prstGeom prst="rect">
            <a:avLst/>
          </a:prstGeom>
        </p:spPr>
      </p:pic>
      <p:sp>
        <p:nvSpPr>
          <p:cNvPr id="5" name="TextBox 4">
            <a:extLst>
              <a:ext uri="{FF2B5EF4-FFF2-40B4-BE49-F238E27FC236}">
                <a16:creationId xmlns:a16="http://schemas.microsoft.com/office/drawing/2014/main" xmlns="" id="{B8D7AF7D-5E33-A886-A6CA-438A858F290D}"/>
              </a:ext>
            </a:extLst>
          </p:cNvPr>
          <p:cNvSpPr txBox="1"/>
          <p:nvPr/>
        </p:nvSpPr>
        <p:spPr>
          <a:xfrm>
            <a:off x="2118049" y="2357639"/>
            <a:ext cx="6372808" cy="2308324"/>
          </a:xfrm>
          <a:prstGeom prst="rect">
            <a:avLst/>
          </a:prstGeom>
          <a:noFill/>
        </p:spPr>
        <p:txBody>
          <a:bodyPr wrap="square">
            <a:spAutoFit/>
          </a:bodyPr>
          <a:lstStyle/>
          <a:p>
            <a:pPr marL="342900" indent="-342900">
              <a:buFont typeface="Arial" panose="020B0604020202020204" pitchFamily="34" charset="0"/>
              <a:buChar char="•"/>
            </a:pPr>
            <a:r>
              <a:rPr lang="en-US" sz="2400" dirty="0"/>
              <a:t>The intersecting margins of the two restorations -should be at right angles . </a:t>
            </a:r>
          </a:p>
          <a:p>
            <a:endParaRPr lang="en-US" sz="2400" dirty="0"/>
          </a:p>
          <a:p>
            <a:pPr marL="342900" indent="-342900">
              <a:buFont typeface="Arial" panose="020B0604020202020204" pitchFamily="34" charset="0"/>
              <a:buChar char="•"/>
            </a:pPr>
            <a:r>
              <a:rPr lang="en-US" sz="2400" dirty="0"/>
              <a:t>Care should be taken so as to prepare the outline of the new cavity without weakening the amalgam margin of the existing restoration </a:t>
            </a:r>
          </a:p>
        </p:txBody>
      </p:sp>
    </p:spTree>
    <p:extLst>
      <p:ext uri="{BB962C8B-B14F-4D97-AF65-F5344CB8AC3E}">
        <p14:creationId xmlns:p14="http://schemas.microsoft.com/office/powerpoint/2010/main" xmlns="" val="2851414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48EAFEF-1E4B-6191-4C7A-42F4CD110E21}"/>
              </a:ext>
            </a:extLst>
          </p:cNvPr>
          <p:cNvPicPr>
            <a:picLocks noChangeAspect="1"/>
          </p:cNvPicPr>
          <p:nvPr/>
        </p:nvPicPr>
        <p:blipFill>
          <a:blip r:embed="rId2"/>
          <a:stretch>
            <a:fillRect/>
          </a:stretch>
        </p:blipFill>
        <p:spPr>
          <a:xfrm>
            <a:off x="792143" y="925569"/>
            <a:ext cx="6334293" cy="640135"/>
          </a:xfrm>
          <a:prstGeom prst="rect">
            <a:avLst/>
          </a:prstGeom>
        </p:spPr>
      </p:pic>
      <p:sp>
        <p:nvSpPr>
          <p:cNvPr id="5" name="TextBox 4">
            <a:extLst>
              <a:ext uri="{FF2B5EF4-FFF2-40B4-BE49-F238E27FC236}">
                <a16:creationId xmlns:a16="http://schemas.microsoft.com/office/drawing/2014/main" xmlns="" id="{253EBD54-58E1-BFFF-178E-2B9D8047A08F}"/>
              </a:ext>
            </a:extLst>
          </p:cNvPr>
          <p:cNvSpPr txBox="1"/>
          <p:nvPr/>
        </p:nvSpPr>
        <p:spPr>
          <a:xfrm>
            <a:off x="1698170" y="2043318"/>
            <a:ext cx="7268547" cy="3046988"/>
          </a:xfrm>
          <a:prstGeom prst="rect">
            <a:avLst/>
          </a:prstGeom>
          <a:noFill/>
        </p:spPr>
        <p:txBody>
          <a:bodyPr wrap="square">
            <a:spAutoFit/>
          </a:bodyPr>
          <a:lstStyle/>
          <a:p>
            <a:pPr marL="285750" indent="-285750">
              <a:buFont typeface="Arial" panose="020B0604020202020204" pitchFamily="34" charset="0"/>
              <a:buChar char="•"/>
            </a:pPr>
            <a:r>
              <a:rPr lang="en-US" sz="2400" dirty="0"/>
              <a:t>The facial and lingual walls of the proximal box must be extended more so that the entire rest seat can be prepared in the amalgam without encroaching on the occlusal margins.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The pulpal floor is </a:t>
            </a:r>
            <a:r>
              <a:rPr lang="en-US" sz="2400" dirty="0" err="1"/>
              <a:t>deepend</a:t>
            </a:r>
            <a:r>
              <a:rPr lang="en-US" sz="2400" dirty="0"/>
              <a:t> an extra 0.5 mm apical to the region of the rest seat so as to provide an adequate thickness of amalgam.</a:t>
            </a:r>
          </a:p>
        </p:txBody>
      </p:sp>
    </p:spTree>
    <p:extLst>
      <p:ext uri="{BB962C8B-B14F-4D97-AF65-F5344CB8AC3E}">
        <p14:creationId xmlns:p14="http://schemas.microsoft.com/office/powerpoint/2010/main" xmlns="" val="3855933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587B8CA4-AB51-DC61-BCD4-89F794D1BC5D}"/>
              </a:ext>
            </a:extLst>
          </p:cNvPr>
          <p:cNvPicPr>
            <a:picLocks noChangeAspect="1"/>
          </p:cNvPicPr>
          <p:nvPr/>
        </p:nvPicPr>
        <p:blipFill>
          <a:blip r:embed="rId2"/>
          <a:stretch>
            <a:fillRect/>
          </a:stretch>
        </p:blipFill>
        <p:spPr>
          <a:xfrm>
            <a:off x="1498751" y="1140173"/>
            <a:ext cx="2719052" cy="640135"/>
          </a:xfrm>
          <a:prstGeom prst="rect">
            <a:avLst/>
          </a:prstGeom>
        </p:spPr>
      </p:pic>
      <p:sp>
        <p:nvSpPr>
          <p:cNvPr id="5" name="TextBox 4">
            <a:extLst>
              <a:ext uri="{FF2B5EF4-FFF2-40B4-BE49-F238E27FC236}">
                <a16:creationId xmlns:a16="http://schemas.microsoft.com/office/drawing/2014/main" xmlns="" id="{BE54F8F2-2236-E856-8180-8BCDDAEB82FC}"/>
              </a:ext>
            </a:extLst>
          </p:cNvPr>
          <p:cNvSpPr txBox="1"/>
          <p:nvPr/>
        </p:nvSpPr>
        <p:spPr>
          <a:xfrm>
            <a:off x="2472612" y="1923480"/>
            <a:ext cx="7651102" cy="4154984"/>
          </a:xfrm>
          <a:prstGeom prst="rect">
            <a:avLst/>
          </a:prstGeom>
          <a:noFill/>
        </p:spPr>
        <p:txBody>
          <a:bodyPr wrap="square">
            <a:spAutoFit/>
          </a:bodyPr>
          <a:lstStyle/>
          <a:p>
            <a:pPr marL="285750" indent="-285750">
              <a:buFont typeface="Arial" panose="020B0604020202020204" pitchFamily="34" charset="0"/>
              <a:buChar char="•"/>
            </a:pPr>
            <a:r>
              <a:rPr lang="en-US" sz="2400" dirty="0"/>
              <a:t>It is indicated where there are extensive caries underneath the cusps and </a:t>
            </a:r>
            <a:r>
              <a:rPr lang="en-US" sz="2400" dirty="0" err="1"/>
              <a:t>facio</a:t>
            </a:r>
            <a:r>
              <a:rPr lang="en-US" sz="2400" dirty="0"/>
              <a:t>-lingual extensions of the occlusal preparation is more than 2/3rd the distance between the facial and lingual cusp tips.</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 For cusp capping 1.5 to 2 mm of cusp reduction is necessary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 The reduced cusps must meet the adjacent unreduced cusp at 90 degree </a:t>
            </a:r>
            <a:r>
              <a:rPr lang="en-US" sz="2400" dirty="0" err="1"/>
              <a:t>cavosurface</a:t>
            </a:r>
            <a:r>
              <a:rPr lang="en-US" sz="2400" dirty="0"/>
              <a:t> angle to provide both adequate edge strength of amalgam. </a:t>
            </a:r>
          </a:p>
        </p:txBody>
      </p:sp>
    </p:spTree>
    <p:extLst>
      <p:ext uri="{BB962C8B-B14F-4D97-AF65-F5344CB8AC3E}">
        <p14:creationId xmlns:p14="http://schemas.microsoft.com/office/powerpoint/2010/main" xmlns="" val="523697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06400" y="277813"/>
            <a:ext cx="11393714" cy="1463901"/>
          </a:xfrm>
        </p:spPr>
        <p:txBody>
          <a:bodyPr>
            <a:normAutofit/>
          </a:bodyPr>
          <a:lstStyle/>
          <a:p>
            <a:r>
              <a:rPr lang="en-US" sz="3600" b="1" dirty="0">
                <a:solidFill>
                  <a:schemeClr val="tx1"/>
                </a:solidFill>
                <a:effectLst/>
                <a:latin typeface="Times New Roman" panose="02020603050405020304" pitchFamily="18" charset="0"/>
                <a:cs typeface="Times New Roman" panose="02020603050405020304" pitchFamily="18" charset="0"/>
              </a:rPr>
              <a:t>TAKE HOME MESSEGE/ FOR THE TOPIC COVERED (SUMMARY)  </a:t>
            </a:r>
            <a:endParaRPr lang="en-US" sz="3600" b="1" dirty="0">
              <a:effectLst/>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2795863-2509-495E-A4D3-2D1EB08AA326}" type="slidenum">
              <a:rPr lang="en-US" smtClean="0"/>
              <a:pPr/>
              <a:t>8</a:t>
            </a:fld>
            <a:endParaRPr lang="en-US"/>
          </a:p>
        </p:txBody>
      </p:sp>
      <p:sp>
        <p:nvSpPr>
          <p:cNvPr id="4" name="TextBox 3">
            <a:extLst>
              <a:ext uri="{FF2B5EF4-FFF2-40B4-BE49-F238E27FC236}">
                <a16:creationId xmlns:a16="http://schemas.microsoft.com/office/drawing/2014/main" xmlns="" id="{6A2A0343-40CB-E9D0-BA0A-2CF633B331E4}"/>
              </a:ext>
            </a:extLst>
          </p:cNvPr>
          <p:cNvSpPr txBox="1"/>
          <p:nvPr/>
        </p:nvSpPr>
        <p:spPr>
          <a:xfrm>
            <a:off x="1576873" y="1808022"/>
            <a:ext cx="8537510" cy="4154984"/>
          </a:xfrm>
          <a:prstGeom prst="rect">
            <a:avLst/>
          </a:prstGeom>
          <a:noFill/>
        </p:spPr>
        <p:txBody>
          <a:bodyPr wrap="square">
            <a:spAutoFit/>
          </a:bodyPr>
          <a:lstStyle/>
          <a:p>
            <a:r>
              <a:rPr lang="en-US" sz="2400" dirty="0"/>
              <a:t>Several modifications have been proposed for in class II cavity design for amalgam restorations . These modifications are changes from the classic preparation design . They are indicated for those situations which are not ideal. Modifications are based on following factors: </a:t>
            </a:r>
          </a:p>
          <a:p>
            <a:r>
              <a:rPr lang="en-US" sz="2400" dirty="0"/>
              <a:t>1.	Extent of caries</a:t>
            </a:r>
          </a:p>
          <a:p>
            <a:r>
              <a:rPr lang="en-US" sz="2400" dirty="0"/>
              <a:t>2.	Location of proximal caries and relationship of adjoining teeth </a:t>
            </a:r>
          </a:p>
          <a:p>
            <a:r>
              <a:rPr lang="en-US" sz="2400" dirty="0"/>
              <a:t>3.	Esthetic considerations </a:t>
            </a:r>
          </a:p>
          <a:p>
            <a:r>
              <a:rPr lang="en-US" sz="2400" dirty="0"/>
              <a:t>4.	Involvement of several surfaces on the same tooth</a:t>
            </a:r>
          </a:p>
          <a:p>
            <a:r>
              <a:rPr lang="en-US" sz="2400" dirty="0"/>
              <a:t>5.	Prosthetic considerations </a:t>
            </a:r>
          </a:p>
        </p:txBody>
      </p:sp>
    </p:spTree>
    <p:extLst>
      <p:ext uri="{BB962C8B-B14F-4D97-AF65-F5344CB8AC3E}">
        <p14:creationId xmlns:p14="http://schemas.microsoft.com/office/powerpoint/2010/main" xmlns="" val="556923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838200" y="232229"/>
            <a:ext cx="10515600" cy="1458459"/>
          </a:xfrm>
        </p:spPr>
        <p:txBody>
          <a:bodyPr/>
          <a:lstStyle/>
          <a:p>
            <a:r>
              <a:rPr lang="en-US" dirty="0">
                <a:latin typeface="Times New Roman" panose="02020603050405020304" pitchFamily="18" charset="0"/>
                <a:cs typeface="Times New Roman" panose="02020603050405020304" pitchFamily="18" charset="0"/>
              </a:rPr>
              <a:t>Question &amp; Answer Session</a:t>
            </a:r>
            <a:endParaRPr lang="en-US" sz="2400" dirty="0"/>
          </a:p>
        </p:txBody>
      </p:sp>
      <p:sp>
        <p:nvSpPr>
          <p:cNvPr id="2" name="Slide Number Placeholder 1"/>
          <p:cNvSpPr>
            <a:spLocks noGrp="1"/>
          </p:cNvSpPr>
          <p:nvPr>
            <p:ph type="sldNum" sz="quarter" idx="12"/>
          </p:nvPr>
        </p:nvSpPr>
        <p:spPr/>
        <p:txBody>
          <a:bodyPr/>
          <a:lstStyle/>
          <a:p>
            <a:fld id="{72795863-2509-495E-A4D3-2D1EB08AA326}" type="slidenum">
              <a:rPr lang="en-US" smtClean="0"/>
              <a:pPr/>
              <a:t>9</a:t>
            </a:fld>
            <a:endParaRPr lang="en-US"/>
          </a:p>
        </p:txBody>
      </p:sp>
      <p:sp>
        <p:nvSpPr>
          <p:cNvPr id="4" name="TextBox 3"/>
          <p:cNvSpPr txBox="1"/>
          <p:nvPr/>
        </p:nvSpPr>
        <p:spPr>
          <a:xfrm>
            <a:off x="1204685" y="2902857"/>
            <a:ext cx="9231085" cy="1569660"/>
          </a:xfrm>
          <a:prstGeom prst="rect">
            <a:avLst/>
          </a:prstGeom>
          <a:noFill/>
        </p:spPr>
        <p:txBody>
          <a:bodyPr wrap="square" rtlCol="0">
            <a:spAutoFit/>
          </a:bodyPr>
          <a:lstStyle/>
          <a:p>
            <a:r>
              <a:rPr lang="en-US" sz="2400" dirty="0"/>
              <a:t>1. Write a short note on simple box preparation.</a:t>
            </a:r>
          </a:p>
          <a:p>
            <a:r>
              <a:rPr lang="en-US" sz="2400" dirty="0"/>
              <a:t>2. Write in brief about cusp capping.</a:t>
            </a:r>
          </a:p>
          <a:p>
            <a:r>
              <a:rPr lang="en-US" sz="2400" dirty="0"/>
              <a:t>3. Short note on slot preparation.</a:t>
            </a:r>
          </a:p>
          <a:p>
            <a:r>
              <a:rPr lang="en-US" sz="2400" dirty="0"/>
              <a:t> </a:t>
            </a:r>
          </a:p>
        </p:txBody>
      </p:sp>
    </p:spTree>
    <p:extLst>
      <p:ext uri="{BB962C8B-B14F-4D97-AF65-F5344CB8AC3E}">
        <p14:creationId xmlns:p14="http://schemas.microsoft.com/office/powerpoint/2010/main" xmlns="" val="228740929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
  <TotalTime>31</TotalTime>
  <Words>444</Words>
  <Application>Microsoft Office PowerPoint</Application>
  <PresentationFormat>Custom</PresentationFormat>
  <Paragraphs>67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Gallery</vt:lpstr>
      <vt:lpstr>Slide 1</vt:lpstr>
      <vt:lpstr>Specific learning Objectives </vt:lpstr>
      <vt:lpstr>Slide 3</vt:lpstr>
      <vt:lpstr>Slide 4</vt:lpstr>
      <vt:lpstr>Slide 5</vt:lpstr>
      <vt:lpstr>Slide 6</vt:lpstr>
      <vt:lpstr>Slide 7</vt:lpstr>
      <vt:lpstr>TAKE HOME MESSEGE/ FOR THE TOPIC COVERED (SUMMARY)  </vt:lpstr>
      <vt:lpstr>Question &amp; Answer Session</vt:lpstr>
      <vt:lpstr>REFERENCES  NAME OF THE BOOK WITH EDITION AND PAGE NUMBERS   ARTICLE ARE TO BE MENTIONED IF NEEDED</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Vidhani</dc:creator>
  <cp:lastModifiedBy>test</cp:lastModifiedBy>
  <cp:revision>4</cp:revision>
  <dcterms:created xsi:type="dcterms:W3CDTF">2022-09-11T16:02:25Z</dcterms:created>
  <dcterms:modified xsi:type="dcterms:W3CDTF">2023-04-18T06:59:04Z</dcterms:modified>
</cp:coreProperties>
</file>